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6" d="100"/>
          <a:sy n="76" d="100"/>
        </p:scale>
        <p:origin x="49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5400000">
            <a:off x="10089390" y="1792223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/>
                </a:solidFill>
              </a:defRPr>
            </a:lvl1pPr>
          </a:lstStyle>
          <a:p>
            <a:fld id="{7D42E228-BC75-46F3-8D84-E498975F8E8D}" type="datetimeFigureOut">
              <a:rPr lang="en-US" smtClean="0"/>
              <a:t>3/21/2020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5400000">
            <a:off x="8959592" y="3226820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>
                <a:latin typeface="+mj-lt"/>
              </a:defRPr>
            </a:lvl1pPr>
          </a:lstStyle>
          <a:p>
            <a:fld id="{95E54393-A426-47B9-9791-26AAA7E0C6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0307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2E228-BC75-46F3-8D84-E498975F8E8D}" type="datetimeFigureOut">
              <a:rPr lang="en-US" smtClean="0"/>
              <a:t>3/21/2020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54393-A426-47B9-9791-26AAA7E0C6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88589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7645"/>
            <a:ext cx="4351023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8" y="2677644"/>
            <a:ext cx="3755379" cy="2283823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2E228-BC75-46F3-8D84-E498975F8E8D}" type="datetimeFigureOut">
              <a:rPr lang="en-US" smtClean="0"/>
              <a:t>3/21/2020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54393-A426-47B9-9791-26AAA7E0C6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2527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2E228-BC75-46F3-8D84-E498975F8E8D}" type="datetimeFigureOut">
              <a:rPr lang="en-US" smtClean="0"/>
              <a:t>3/21/2020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54393-A426-47B9-9791-26AAA7E0C6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7188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0" y="3179762"/>
            <a:ext cx="4825159" cy="2840039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2E228-BC75-46F3-8D84-E498975F8E8D}" type="datetimeFigureOut">
              <a:rPr lang="en-US" smtClean="0"/>
              <a:t>3/21/2020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54393-A426-47B9-9791-26AAA7E0C6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3443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2E228-BC75-46F3-8D84-E498975F8E8D}" type="datetimeFigureOut">
              <a:rPr lang="en-US" smtClean="0"/>
              <a:t>3/21/2020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54393-A426-47B9-9791-26AAA7E0C6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51933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2E228-BC75-46F3-8D84-E498975F8E8D}" type="datetimeFigureOut">
              <a:rPr lang="en-US" smtClean="0"/>
              <a:t>3/21/2020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54393-A426-47B9-9791-26AAA7E0C6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67104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295400"/>
            <a:ext cx="2793159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5" cy="45720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2895600"/>
            <a:ext cx="2793158" cy="312927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2E228-BC75-46F3-8D84-E498975F8E8D}" type="datetimeFigureOut">
              <a:rPr lang="en-US" smtClean="0"/>
              <a:t>3/21/2020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54393-A426-47B9-9791-26AAA7E0C6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66499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60" cy="173566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2E228-BC75-46F3-8D84-E498975F8E8D}" type="datetimeFigureOut">
              <a:rPr lang="en-US" smtClean="0"/>
              <a:t>3/21/2020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54393-A426-47B9-9791-26AAA7E0C6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98810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966674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6" y="553666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2E228-BC75-46F3-8D84-E498975F8E8D}" type="datetimeFigureOut">
              <a:rPr lang="en-US" smtClean="0"/>
              <a:t>3/21/2020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54393-A426-47B9-9791-26AAA7E0C6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7288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063416"/>
            <a:ext cx="8825659" cy="1379755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2E228-BC75-46F3-8D84-E498975F8E8D}" type="datetimeFigureOut">
              <a:rPr lang="en-US" smtClean="0"/>
              <a:t>3/21/2020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54393-A426-47B9-9791-26AAA7E0C6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71352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5" name="Rectangle 1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4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3" name="TextBox 12"/>
          <p:cNvSpPr txBox="1"/>
          <p:nvPr/>
        </p:nvSpPr>
        <p:spPr>
          <a:xfrm>
            <a:off x="9719438" y="2631815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8295" y="591093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0517"/>
            <a:ext cx="8453906" cy="2698249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25772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2E228-BC75-46F3-8D84-E498975F8E8D}" type="datetimeFigureOut">
              <a:rPr lang="en-US" smtClean="0"/>
              <a:t>3/21/2020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54393-A426-47B9-9791-26AAA7E0C6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88143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33068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2E228-BC75-46F3-8D84-E498975F8E8D}" type="datetimeFigureOut">
              <a:rPr lang="en-US" smtClean="0"/>
              <a:t>3/21/2020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54393-A426-47B9-9791-26AAA7E0C6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48445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17299"/>
            <a:ext cx="312916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4" y="3193561"/>
            <a:ext cx="3129168" cy="283349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2"/>
            <a:ext cx="31453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93561"/>
            <a:ext cx="3145380" cy="283349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6700" y="2617299"/>
            <a:ext cx="3161029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6700" y="3193561"/>
            <a:ext cx="3164719" cy="28334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1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1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2E228-BC75-46F3-8D84-E498975F8E8D}" type="datetimeFigureOut">
              <a:rPr lang="en-US" smtClean="0"/>
              <a:t>3/21/2020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54393-A426-47B9-9791-26AAA7E0C6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9000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2" y="4532845"/>
            <a:ext cx="30504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2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3" y="5109107"/>
            <a:ext cx="3050437" cy="91794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537" y="4532846"/>
            <a:ext cx="3046766" cy="651156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3" y="2603500"/>
            <a:ext cx="2691241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8865" y="5184002"/>
            <a:ext cx="3050438" cy="84305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3434" y="4532847"/>
            <a:ext cx="3050438" cy="65115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3434" y="5184001"/>
            <a:ext cx="3050437" cy="843054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388153" y="2603500"/>
            <a:ext cx="0" cy="3517594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801905" y="2603500"/>
            <a:ext cx="0" cy="34925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2E228-BC75-46F3-8D84-E498975F8E8D}" type="datetimeFigureOut">
              <a:rPr lang="en-US" smtClean="0"/>
              <a:t>3/21/2020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54393-A426-47B9-9791-26AAA7E0C6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6350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973668"/>
            <a:ext cx="8825660" cy="70696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2E228-BC75-46F3-8D84-E498975F8E8D}" type="datetimeFigureOut">
              <a:rPr lang="en-US" smtClean="0"/>
              <a:t>3/21/2020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54393-A426-47B9-9791-26AAA7E0C6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6622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76756" y="1278468"/>
            <a:ext cx="1413933" cy="4748589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8"/>
            <a:ext cx="6247546" cy="474859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2E228-BC75-46F3-8D84-E498975F8E8D}" type="datetimeFigureOut">
              <a:rPr lang="en-US" smtClean="0"/>
              <a:t>3/21/2020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54393-A426-47B9-9791-26AAA7E0C6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3686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26" name="Rectangle 2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0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3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2603500"/>
            <a:ext cx="8761412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0938" y="639406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7D42E228-BC75-46F3-8D84-E498975F8E8D}" type="datetimeFigureOut">
              <a:rPr lang="en-US" smtClean="0"/>
              <a:t>3/21/2020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8358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 b="1" i="0">
                <a:solidFill>
                  <a:schemeClr val="accent1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95E54393-A426-47B9-9791-26AAA7E0C6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0598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Ideal Workplace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Student Name</a:t>
            </a:r>
          </a:p>
          <a:p>
            <a:r>
              <a:rPr lang="en-US" dirty="0" smtClean="0"/>
              <a:t>Institution Affiliation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69808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Workplace Hierarchies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5" y="2603500"/>
            <a:ext cx="4433045" cy="3416300"/>
          </a:xfrm>
        </p:spPr>
        <p:txBody>
          <a:bodyPr>
            <a:noAutofit/>
          </a:bodyPr>
          <a:lstStyle/>
          <a:p>
            <a:r>
              <a:rPr lang="en-US" sz="2000" dirty="0" smtClean="0"/>
              <a:t>Dominance Hierarchies involve workplace type of social hierarchy</a:t>
            </a:r>
          </a:p>
          <a:p>
            <a:r>
              <a:rPr lang="en-US" sz="2000" dirty="0" smtClean="0"/>
              <a:t>Dominance hierarchy helps;</a:t>
            </a:r>
          </a:p>
          <a:p>
            <a:r>
              <a:rPr lang="en-US" sz="2000" dirty="0" smtClean="0"/>
              <a:t>Reduce conflict in the workplace</a:t>
            </a:r>
          </a:p>
          <a:p>
            <a:r>
              <a:rPr lang="en-US" sz="2000" dirty="0" smtClean="0"/>
              <a:t>Ensure balance in workplace</a:t>
            </a:r>
          </a:p>
          <a:p>
            <a:r>
              <a:rPr lang="en-US" sz="2000" dirty="0" smtClean="0"/>
              <a:t>Fair description of the marginalized group</a:t>
            </a:r>
          </a:p>
          <a:p>
            <a:r>
              <a:rPr lang="en-US" sz="2000" dirty="0" smtClean="0"/>
              <a:t>Balance in authority</a:t>
            </a:r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5659" y="2603500"/>
            <a:ext cx="4380707" cy="341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99532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Workplace Culture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5" y="2603500"/>
            <a:ext cx="6007845" cy="3416300"/>
          </a:xfrm>
        </p:spPr>
        <p:txBody>
          <a:bodyPr/>
          <a:lstStyle/>
          <a:p>
            <a:r>
              <a:rPr lang="en-US" dirty="0" smtClean="0"/>
              <a:t>Character and overall personality of an organization</a:t>
            </a:r>
          </a:p>
          <a:p>
            <a:r>
              <a:rPr lang="en-US" dirty="0" smtClean="0"/>
              <a:t>Definition of history and course of workplace cultivated better culture</a:t>
            </a:r>
          </a:p>
          <a:p>
            <a:r>
              <a:rPr lang="en-US" dirty="0" smtClean="0"/>
              <a:t>Workplace culture is portrayed through;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Organization traditions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Organization beliefs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Behavioral attitudes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Interaction between organization employees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2800" y="2603500"/>
            <a:ext cx="3457575" cy="341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59269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Distance Travel Between Work and Home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5" y="2603500"/>
            <a:ext cx="5195045" cy="341630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Road transport and footy commuting are used to travel from home to work</a:t>
            </a:r>
          </a:p>
          <a:p>
            <a:r>
              <a:rPr lang="en-US" sz="2000" dirty="0" smtClean="0"/>
              <a:t>Essential aspects when travelling from home to work include;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000" dirty="0" smtClean="0"/>
              <a:t>Time in relation to distance covered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000" dirty="0" smtClean="0"/>
              <a:t>Harsh climate conditions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000" dirty="0" smtClean="0"/>
              <a:t>Technology innovations</a:t>
            </a:r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000" y="2603500"/>
            <a:ext cx="3566366" cy="341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8625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Required Job Skills and Training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5" y="2603500"/>
            <a:ext cx="5144245" cy="341630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Society moral and technical support</a:t>
            </a:r>
          </a:p>
          <a:p>
            <a:r>
              <a:rPr lang="en-US" sz="2000" dirty="0" smtClean="0"/>
              <a:t>Workers Idea sharing</a:t>
            </a:r>
          </a:p>
          <a:p>
            <a:r>
              <a:rPr lang="en-US" sz="2000" dirty="0" smtClean="0"/>
              <a:t>Partnership with government for better employees training</a:t>
            </a:r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9200" y="2603500"/>
            <a:ext cx="3617166" cy="341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8565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Technology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5" y="2603500"/>
            <a:ext cx="4890245" cy="341630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Technology facilitates smooth running of organizational activities</a:t>
            </a:r>
          </a:p>
          <a:p>
            <a:r>
              <a:rPr lang="en-US" sz="2000" dirty="0" smtClean="0"/>
              <a:t>Technology has reduced labor intensive tasks</a:t>
            </a:r>
          </a:p>
          <a:p>
            <a:r>
              <a:rPr lang="en-US" sz="2000" dirty="0" smtClean="0"/>
              <a:t>Technology has increased unemployment </a:t>
            </a:r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5200" y="2603500"/>
            <a:ext cx="4302512" cy="341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8034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Workplace and Gender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5" y="2603500"/>
            <a:ext cx="5626845" cy="341630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The concept of multidirectional</a:t>
            </a:r>
          </a:p>
          <a:p>
            <a:r>
              <a:rPr lang="en-US" sz="2000" dirty="0" smtClean="0"/>
              <a:t>Precise gender balance improvement over the years</a:t>
            </a:r>
          </a:p>
          <a:p>
            <a:r>
              <a:rPr lang="en-US" sz="2000" dirty="0" smtClean="0"/>
              <a:t>Equal presentation of opportunities to both genders</a:t>
            </a:r>
          </a:p>
          <a:p>
            <a:r>
              <a:rPr lang="en-US" sz="2000" dirty="0" smtClean="0"/>
              <a:t>Employees evaluation in form of merits</a:t>
            </a:r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1800" y="2603500"/>
            <a:ext cx="3134566" cy="341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3065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Issues of Inequality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5" y="2603500"/>
            <a:ext cx="5906245" cy="341630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Age and gender inequality within organizations</a:t>
            </a:r>
          </a:p>
          <a:p>
            <a:r>
              <a:rPr lang="en-US" sz="2000" dirty="0" smtClean="0"/>
              <a:t>Inequality related to discrimination</a:t>
            </a:r>
          </a:p>
          <a:p>
            <a:r>
              <a:rPr lang="en-US" sz="2000" dirty="0" smtClean="0"/>
              <a:t>Inequality extend to wage distribution</a:t>
            </a:r>
          </a:p>
          <a:p>
            <a:r>
              <a:rPr lang="en-US" sz="2000" dirty="0" smtClean="0"/>
              <a:t>Moral upright top management helps reduce inequality </a:t>
            </a:r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1201" y="2603500"/>
            <a:ext cx="2855166" cy="341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3883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Employee Job Security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5" y="2603500"/>
            <a:ext cx="5398245" cy="341630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Employees should not be given </a:t>
            </a:r>
            <a:r>
              <a:rPr lang="en-US" sz="2000" dirty="0"/>
              <a:t>exclusive rights that guarantee job </a:t>
            </a:r>
            <a:r>
              <a:rPr lang="en-US" sz="2000" dirty="0" smtClean="0"/>
              <a:t>security</a:t>
            </a:r>
          </a:p>
          <a:p>
            <a:r>
              <a:rPr lang="en-US" sz="2000" dirty="0" smtClean="0"/>
              <a:t>Non-committed workers needs coaching</a:t>
            </a:r>
          </a:p>
          <a:p>
            <a:r>
              <a:rPr lang="en-US" sz="2000" dirty="0" smtClean="0"/>
              <a:t>Workers sometimes lack knowledge</a:t>
            </a:r>
          </a:p>
          <a:p>
            <a:r>
              <a:rPr lang="en-US" sz="2000" dirty="0" smtClean="0"/>
              <a:t>Employee mentoring process is important</a:t>
            </a:r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3200" y="2603500"/>
            <a:ext cx="3363166" cy="341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6970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Globalization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5" y="2603500"/>
            <a:ext cx="5449045" cy="341630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Slave trade led to globalization</a:t>
            </a:r>
          </a:p>
          <a:p>
            <a:r>
              <a:rPr lang="en-US" sz="2000" dirty="0" smtClean="0"/>
              <a:t>Technology has reduced the world to a small village</a:t>
            </a:r>
          </a:p>
          <a:p>
            <a:r>
              <a:rPr lang="en-US" sz="2000" dirty="0" smtClean="0"/>
              <a:t>Globalization has led to increased wages</a:t>
            </a:r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4000" y="2603500"/>
            <a:ext cx="3312366" cy="341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3561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Work/Life Balance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5" y="2603500"/>
            <a:ext cx="4661645" cy="341630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Performing assigned work accordingly improves employee work/life balance</a:t>
            </a:r>
          </a:p>
          <a:p>
            <a:r>
              <a:rPr lang="en-US" sz="2000" dirty="0" smtClean="0"/>
              <a:t>Employee trust is essential in work/life balance</a:t>
            </a:r>
          </a:p>
          <a:p>
            <a:r>
              <a:rPr lang="en-US" sz="2000" dirty="0" smtClean="0"/>
              <a:t>Qualification of employee defined their capability</a:t>
            </a:r>
          </a:p>
          <a:p>
            <a:r>
              <a:rPr lang="en-US" sz="2000" dirty="0" smtClean="0"/>
              <a:t>Employer-employee harmony in workplace is essential</a:t>
            </a:r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6600" y="2603500"/>
            <a:ext cx="4099766" cy="341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4023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Beck, U. (2018). </a:t>
            </a:r>
            <a:r>
              <a:rPr lang="en-US" i="1" dirty="0"/>
              <a:t>What is globalization?</a:t>
            </a:r>
            <a:r>
              <a:rPr lang="en-US" dirty="0"/>
              <a:t> John Wiley &amp; Sons.  </a:t>
            </a:r>
            <a:endParaRPr lang="en-US" dirty="0" smtClean="0">
              <a:effectLst/>
            </a:endParaRPr>
          </a:p>
          <a:p>
            <a:r>
              <a:rPr lang="en-US" dirty="0"/>
              <a:t>Findlay, P., </a:t>
            </a:r>
            <a:r>
              <a:rPr lang="en-US" dirty="0" err="1"/>
              <a:t>Warhurst</a:t>
            </a:r>
            <a:r>
              <a:rPr lang="en-US" dirty="0"/>
              <a:t>, C., Keep, E., &amp; Lloyd, C. (2017). Opportunity knocks? The possibilities and levers for improving job quality. </a:t>
            </a:r>
            <a:r>
              <a:rPr lang="en-US" i="1" dirty="0"/>
              <a:t>Work and Occupations</a:t>
            </a:r>
            <a:r>
              <a:rPr lang="en-US" dirty="0"/>
              <a:t>, </a:t>
            </a:r>
            <a:r>
              <a:rPr lang="en-US" i="1" dirty="0"/>
              <a:t>44</a:t>
            </a:r>
            <a:r>
              <a:rPr lang="en-US" dirty="0"/>
              <a:t>(1), 3-22.</a:t>
            </a:r>
            <a:endParaRPr lang="en-US" dirty="0" smtClean="0">
              <a:effectLst/>
            </a:endParaRPr>
          </a:p>
          <a:p>
            <a:r>
              <a:rPr lang="en-US" dirty="0"/>
              <a:t>Knudsen, M. L. (2018). </a:t>
            </a:r>
            <a:r>
              <a:rPr lang="en-US" i="1" dirty="0"/>
              <a:t>What's in a Wage: Minimum Wage Increases and Workplace Hierarchies in the Restaurant Industry</a:t>
            </a:r>
            <a:r>
              <a:rPr lang="en-US" dirty="0"/>
              <a:t> (Doctoral dissertation, Northwestern University).</a:t>
            </a:r>
            <a:endParaRPr lang="en-US" dirty="0" smtClean="0">
              <a:effectLst/>
            </a:endParaRPr>
          </a:p>
          <a:p>
            <a:r>
              <a:rPr lang="en-US" dirty="0" err="1"/>
              <a:t>Stoet</a:t>
            </a:r>
            <a:r>
              <a:rPr lang="en-US" dirty="0"/>
              <a:t>, G., &amp; Geary, D. C. (2018). The gender-equality paradox in science, technology, engineering, and mathematics education. </a:t>
            </a:r>
            <a:r>
              <a:rPr lang="en-US" i="1" dirty="0"/>
              <a:t>Psychological science</a:t>
            </a:r>
            <a:r>
              <a:rPr lang="en-US" dirty="0"/>
              <a:t>, </a:t>
            </a:r>
            <a:r>
              <a:rPr lang="en-US" i="1" dirty="0"/>
              <a:t>29</a:t>
            </a:r>
            <a:r>
              <a:rPr lang="en-US" dirty="0"/>
              <a:t>(4), 581-593.</a:t>
            </a:r>
            <a:endParaRPr lang="en-US" dirty="0" smtClean="0">
              <a:effectLst/>
            </a:endParaRPr>
          </a:p>
          <a:p>
            <a:r>
              <a:rPr lang="en-US" dirty="0"/>
              <a:t>Weaver, P., Jansen, L., Van </a:t>
            </a:r>
            <a:r>
              <a:rPr lang="en-US" dirty="0" err="1"/>
              <a:t>Grootveld</a:t>
            </a:r>
            <a:r>
              <a:rPr lang="en-US" dirty="0"/>
              <a:t>, G., Van Spiegel, E., &amp; </a:t>
            </a:r>
            <a:r>
              <a:rPr lang="en-US" dirty="0" err="1"/>
              <a:t>Vergragt</a:t>
            </a:r>
            <a:r>
              <a:rPr lang="en-US" dirty="0"/>
              <a:t>, P. (2017). </a:t>
            </a:r>
            <a:r>
              <a:rPr lang="en-US" i="1" dirty="0"/>
              <a:t>Sustainable technology development</a:t>
            </a:r>
            <a:r>
              <a:rPr lang="en-US" dirty="0"/>
              <a:t>. </a:t>
            </a:r>
            <a:r>
              <a:rPr lang="en-US" dirty="0" err="1"/>
              <a:t>Routledge</a:t>
            </a:r>
            <a:r>
              <a:rPr lang="en-US" dirty="0"/>
              <a:t>.</a:t>
            </a:r>
            <a:endParaRPr lang="en-US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27552372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A3AB87EF-B655-4FFF-8D05-F333AD7F278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303</TotalTime>
  <Words>288</Words>
  <Application>Microsoft Office PowerPoint</Application>
  <PresentationFormat>Widescreen</PresentationFormat>
  <Paragraphs>62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Century Gothic</vt:lpstr>
      <vt:lpstr>Wingdings</vt:lpstr>
      <vt:lpstr>Wingdings 3</vt:lpstr>
      <vt:lpstr>Ion Boardroom</vt:lpstr>
      <vt:lpstr>Ideal Workplace</vt:lpstr>
      <vt:lpstr>Workplace Hierarchies</vt:lpstr>
      <vt:lpstr>Workplace Culture</vt:lpstr>
      <vt:lpstr>Distance Travel Between Work and Home</vt:lpstr>
      <vt:lpstr>Required Job Skills and Training</vt:lpstr>
      <vt:lpstr>Technology</vt:lpstr>
      <vt:lpstr>Workplace and Gender</vt:lpstr>
      <vt:lpstr>Issues of Inequality</vt:lpstr>
      <vt:lpstr>Employee Job Security</vt:lpstr>
      <vt:lpstr>Globalization</vt:lpstr>
      <vt:lpstr>Work/Life Balance</vt:lpstr>
      <vt:lpstr>References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Ideal Workplace</dc:title>
  <dc:creator>user</dc:creator>
  <cp:lastModifiedBy>user</cp:lastModifiedBy>
  <cp:revision>9</cp:revision>
  <dcterms:created xsi:type="dcterms:W3CDTF">2020-03-21T12:11:15Z</dcterms:created>
  <dcterms:modified xsi:type="dcterms:W3CDTF">2020-03-21T17:14:38Z</dcterms:modified>
</cp:coreProperties>
</file>